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7" r:id="rId4"/>
    <p:sldId id="258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</p:sldIdLst>
  <p:sldSz cx="10693400" cy="75565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5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496" y="673608"/>
            <a:ext cx="2740152" cy="2734056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1395984" y="3773424"/>
            <a:ext cx="7888224" cy="199339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115000"/>
              </a:lnSpc>
            </a:pPr>
            <a:r>
              <a:rPr lang="it" sz="4700" b="1" dirty="0">
                <a:solidFill>
                  <a:srgbClr val="15397F"/>
                </a:solidFill>
                <a:latin typeface="Arial"/>
              </a:rPr>
              <a:t>VADEMECUM OPERATIVO </a:t>
            </a:r>
            <a:r>
              <a:rPr lang="it" sz="3800" b="1" dirty="0">
                <a:solidFill>
                  <a:srgbClr val="15397F"/>
                </a:solidFill>
                <a:latin typeface="Arial"/>
              </a:rPr>
              <a:t>PER L’ARBITRO </a:t>
            </a:r>
            <a:r>
              <a:rPr lang="it" sz="3800" b="1" dirty="0">
                <a:solidFill>
                  <a:srgbClr val="B49452"/>
                </a:solidFill>
                <a:latin typeface="Arial"/>
              </a:rPr>
              <a:t>STAGIONE SPORTIVA 2024-2025</a:t>
            </a:r>
          </a:p>
        </p:txBody>
      </p:sp>
      <p:sp>
        <p:nvSpPr>
          <p:cNvPr id="6" name="Rettangolo 5"/>
          <p:cNvSpPr/>
          <p:nvPr/>
        </p:nvSpPr>
        <p:spPr>
          <a:xfrm>
            <a:off x="4279392" y="6035040"/>
            <a:ext cx="4977384" cy="86258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177000"/>
              </a:lnSpc>
            </a:pPr>
            <a:endParaRPr lang="it" sz="1200" dirty="0">
              <a:latin typeface="Tahoma"/>
            </a:endParaRPr>
          </a:p>
        </p:txBody>
      </p:sp>
      <p:pic>
        <p:nvPicPr>
          <p:cNvPr id="8" name="Immagin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67" y="6177320"/>
            <a:ext cx="1121410" cy="7302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466088"/>
            <a:ext cx="3191256" cy="252984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709416" y="719328"/>
            <a:ext cx="3200400" cy="39624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it" sz="3400" b="1">
                <a:latin typeface="Arial"/>
              </a:rPr>
              <a:t>DESIGNAZIONI</a:t>
            </a:r>
          </a:p>
        </p:txBody>
      </p:sp>
      <p:sp>
        <p:nvSpPr>
          <p:cNvPr id="4" name="Rettangolo 3"/>
          <p:cNvSpPr/>
          <p:nvPr/>
        </p:nvSpPr>
        <p:spPr>
          <a:xfrm>
            <a:off x="4489704" y="1429512"/>
            <a:ext cx="5032248" cy="267919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7000"/>
              </a:lnSpc>
            </a:pPr>
            <a:r>
              <a:rPr lang="it" sz="1600" b="1" dirty="0">
                <a:solidFill>
                  <a:srgbClr val="FF0000"/>
                </a:solidFill>
                <a:latin typeface="Arial"/>
              </a:rPr>
              <a:t>DESIGNAZIONE: MAIL DEL LUNEDI’ ANTECEDENTE LA GARA</a:t>
            </a:r>
          </a:p>
          <a:p>
            <a:pPr marL="0" marR="0" indent="0" algn="just">
              <a:lnSpc>
                <a:spcPct val="112000"/>
              </a:lnSpc>
              <a:spcAft>
                <a:spcPts val="140"/>
              </a:spcAft>
            </a:pPr>
            <a:r>
              <a:rPr lang="it" sz="1600" dirty="0">
                <a:latin typeface="Arial"/>
              </a:rPr>
              <a:t>Appena ricevuta </a:t>
            </a:r>
            <a:r>
              <a:rPr lang="it" sz="1600" b="1" dirty="0">
                <a:latin typeface="Arial"/>
              </a:rPr>
              <a:t>la gara</a:t>
            </a:r>
            <a:r>
              <a:rPr lang="it" sz="1600" dirty="0">
                <a:latin typeface="Arial"/>
              </a:rPr>
              <a:t>, la stessa </a:t>
            </a:r>
            <a:r>
              <a:rPr lang="it" sz="1600" b="1" dirty="0">
                <a:latin typeface="Arial"/>
              </a:rPr>
              <a:t>dovrà essere accettata immediatamente </a:t>
            </a:r>
            <a:r>
              <a:rPr lang="it" sz="1600" dirty="0">
                <a:latin typeface="Arial"/>
              </a:rPr>
              <a:t>solo ed esclusivamente a mezzo Sinfonia4You.</a:t>
            </a:r>
          </a:p>
          <a:p>
            <a:pPr marL="0" marR="0" indent="0" algn="just">
              <a:lnSpc>
                <a:spcPct val="111000"/>
              </a:lnSpc>
            </a:pPr>
            <a:r>
              <a:rPr lang="it" sz="1600" b="1" dirty="0">
                <a:latin typeface="Arial"/>
              </a:rPr>
              <a:t>Controllare giornalmente la propria casella di posta elettronica in quanto le variazioni, fino al venerdì antecedente la gara, saranno inviate sempre da Sinfonia4You tramite e-mail.</a:t>
            </a:r>
          </a:p>
        </p:txBody>
      </p:sp>
      <p:sp>
        <p:nvSpPr>
          <p:cNvPr id="5" name="Rettangolo 4"/>
          <p:cNvSpPr/>
          <p:nvPr/>
        </p:nvSpPr>
        <p:spPr>
          <a:xfrm>
            <a:off x="1106424" y="4273296"/>
            <a:ext cx="8421624" cy="261823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9000"/>
              </a:lnSpc>
              <a:spcAft>
                <a:spcPts val="140"/>
              </a:spcAft>
            </a:pPr>
            <a:r>
              <a:rPr lang="it" sz="1600" dirty="0">
                <a:latin typeface="Arial"/>
              </a:rPr>
              <a:t>Le variazioni di giorno, orario o campo ricevute da Sinfonia4You devono essere sempre accettate. Le variazioni dell’ultimo momento sono invece sempre comunicate telefonicamente.</a:t>
            </a:r>
          </a:p>
          <a:p>
            <a:pPr marL="0" marR="0" indent="0" algn="just">
              <a:lnSpc>
                <a:spcPct val="112000"/>
              </a:lnSpc>
              <a:spcAft>
                <a:spcPts val="140"/>
              </a:spcAft>
            </a:pPr>
            <a:r>
              <a:rPr lang="it" sz="1600" dirty="0">
                <a:latin typeface="Arial"/>
              </a:rPr>
              <a:t>E’ tassativamente vietato rifiutare gare tramite Sinfonia4You, a mezzo mail, sms o segreteria telefonica. </a:t>
            </a:r>
            <a:r>
              <a:rPr lang="it" sz="1600" b="1" u="sng" dirty="0">
                <a:latin typeface="Arial"/>
              </a:rPr>
              <a:t>Il rifiuto deve essere sempre comunicato al designatore</a:t>
            </a:r>
          </a:p>
          <a:p>
            <a:pPr marL="0" marR="0" indent="0" algn="just">
              <a:lnSpc>
                <a:spcPct val="112000"/>
              </a:lnSpc>
              <a:spcAft>
                <a:spcPts val="140"/>
              </a:spcAft>
            </a:pPr>
            <a:r>
              <a:rPr lang="it" sz="1600" b="1" u="sng" dirty="0">
                <a:latin typeface="Arial"/>
              </a:rPr>
              <a:t>U14-15: Claudio Prastaro; U16-17-19: XXX; SEC-TER: Federico Cuccu</a:t>
            </a:r>
            <a:endParaRPr lang="it" sz="1600" dirty="0">
              <a:latin typeface="Arial"/>
            </a:endParaRPr>
          </a:p>
          <a:p>
            <a:pPr marL="0" marR="0" indent="0" algn="just">
              <a:lnSpc>
                <a:spcPct val="110000"/>
              </a:lnSpc>
              <a:spcAft>
                <a:spcPts val="140"/>
              </a:spcAft>
            </a:pPr>
            <a:r>
              <a:rPr lang="it" sz="1600" u="sng" dirty="0">
                <a:latin typeface="Arial"/>
              </a:rPr>
              <a:t>Chi contravviene a queste disposizioni, sarà sospeso dall’attività tecnica</a:t>
            </a:r>
            <a:r>
              <a:rPr lang="it" sz="1600" dirty="0">
                <a:latin typeface="Arial"/>
              </a:rPr>
              <a:t>.</a:t>
            </a:r>
          </a:p>
          <a:p>
            <a:pPr marL="0" marR="0" indent="0" algn="just">
              <a:lnSpc>
                <a:spcPct val="110000"/>
              </a:lnSpc>
              <a:spcAft>
                <a:spcPts val="140"/>
              </a:spcAft>
            </a:pPr>
            <a:r>
              <a:rPr lang="it" sz="1600" dirty="0">
                <a:latin typeface="Arial"/>
              </a:rPr>
              <a:t>Nei giorni di gara rimane attivo il numero del </a:t>
            </a:r>
            <a:r>
              <a:rPr lang="it" sz="1600" b="1" dirty="0">
                <a:latin typeface="Arial"/>
              </a:rPr>
              <a:t>Pronto AIA</a:t>
            </a:r>
            <a:r>
              <a:rPr lang="it" sz="1600" dirty="0">
                <a:latin typeface="Arial"/>
              </a:rPr>
              <a:t>.</a:t>
            </a:r>
          </a:p>
          <a:p>
            <a:pPr marL="0" marR="0" indent="0" algn="just">
              <a:lnSpc>
                <a:spcPct val="110000"/>
              </a:lnSpc>
            </a:pPr>
            <a:r>
              <a:rPr lang="it" sz="1600" b="1" u="sng" dirty="0">
                <a:solidFill>
                  <a:srgbClr val="FF0000"/>
                </a:solidFill>
                <a:latin typeface="Arial"/>
              </a:rPr>
              <a:t>I colleghi che non sono designati devono rimanere COMUNQUE a disposizione.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709416" y="719328"/>
            <a:ext cx="3200400" cy="39624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it" sz="3400" b="1">
                <a:latin typeface="Arial"/>
              </a:rPr>
              <a:t>DESIGNAZIONI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975" y="1284097"/>
            <a:ext cx="474345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78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717105" y="591087"/>
            <a:ext cx="3213293" cy="44827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it" sz="2800" b="1">
                <a:latin typeface="Arial"/>
              </a:rPr>
              <a:t>INDISPONIBILITÀ</a:t>
            </a:r>
          </a:p>
        </p:txBody>
      </p:sp>
      <p:sp>
        <p:nvSpPr>
          <p:cNvPr id="5" name="Rettangolo 4"/>
          <p:cNvSpPr/>
          <p:nvPr/>
        </p:nvSpPr>
        <p:spPr>
          <a:xfrm>
            <a:off x="1118701" y="1265481"/>
            <a:ext cx="8410100" cy="47604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5000"/>
              </a:lnSpc>
            </a:pPr>
            <a:r>
              <a:rPr lang="it" sz="1500" b="1" dirty="0">
                <a:latin typeface="Tahoma"/>
              </a:rPr>
              <a:t>Le indisponibilità </a:t>
            </a:r>
            <a:r>
              <a:rPr lang="it" sz="1500" dirty="0">
                <a:latin typeface="Tahoma"/>
              </a:rPr>
              <a:t>(non superiori a 15 giorni) </a:t>
            </a:r>
            <a:r>
              <a:rPr lang="it" sz="1500" b="1" dirty="0">
                <a:latin typeface="Tahoma"/>
              </a:rPr>
              <a:t>devono essere inserite esclusivamente in Sinfonia4You almeno 10 giorni prima </a:t>
            </a:r>
            <a:r>
              <a:rPr lang="it" sz="1500" dirty="0">
                <a:latin typeface="Tahoma"/>
              </a:rPr>
              <a:t>in modo da poter pianificare il lavoro di designazione senza</a:t>
            </a:r>
          </a:p>
        </p:txBody>
      </p:sp>
      <p:sp>
        <p:nvSpPr>
          <p:cNvPr id="6" name="Rettangolo 5"/>
          <p:cNvSpPr/>
          <p:nvPr/>
        </p:nvSpPr>
        <p:spPr>
          <a:xfrm>
            <a:off x="1118701" y="1757393"/>
            <a:ext cx="2011284" cy="226121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just"/>
            <a:r>
              <a:rPr lang="it" sz="1500">
                <a:latin typeface="Tahoma"/>
              </a:rPr>
              <a:t>doverlo poi stravolgere.</a:t>
            </a:r>
          </a:p>
        </p:txBody>
      </p:sp>
      <p:sp>
        <p:nvSpPr>
          <p:cNvPr id="7" name="Rettangolo 6"/>
          <p:cNvSpPr/>
          <p:nvPr/>
        </p:nvSpPr>
        <p:spPr>
          <a:xfrm>
            <a:off x="4454972" y="1995415"/>
            <a:ext cx="1701855" cy="337197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it" sz="2800" b="1" dirty="0">
                <a:latin typeface="Arial"/>
              </a:rPr>
              <a:t>CONGEDI</a:t>
            </a:r>
          </a:p>
        </p:txBody>
      </p:sp>
      <p:sp>
        <p:nvSpPr>
          <p:cNvPr id="9" name="Rettangolo 8"/>
          <p:cNvSpPr/>
          <p:nvPr/>
        </p:nvSpPr>
        <p:spPr>
          <a:xfrm>
            <a:off x="1144487" y="2584518"/>
            <a:ext cx="8366463" cy="19835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it" sz="1500" dirty="0">
                <a:latin typeface="Tahoma"/>
              </a:rPr>
              <a:t>I congedi fino a 12 mesi devono essere inseriti in Sinfonia4You </a:t>
            </a:r>
            <a:r>
              <a:rPr lang="it" sz="1500" u="sng" dirty="0">
                <a:latin typeface="Tahoma"/>
              </a:rPr>
              <a:t>solo dopo averli tassativamente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144487" y="2825537"/>
            <a:ext cx="6190548" cy="143011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>
              <a:spcAft>
                <a:spcPts val="1750"/>
              </a:spcAft>
            </a:pPr>
            <a:r>
              <a:rPr lang="it" sz="1500" u="sng" dirty="0">
                <a:latin typeface="Tahoma"/>
              </a:rPr>
              <a:t>concordati con il Presidente di Sezione</a:t>
            </a:r>
            <a:r>
              <a:rPr lang="it" sz="1500" dirty="0">
                <a:latin typeface="Tahoma"/>
              </a:rPr>
              <a:t>.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1114733" y="4586853"/>
            <a:ext cx="8378364" cy="18572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60"/>
              </a:spcAft>
              <a:buClrTx/>
              <a:buSzTx/>
              <a:buFontTx/>
              <a:buNone/>
              <a:tabLst/>
              <a:defRPr/>
            </a:pPr>
            <a:r>
              <a:rPr kumimoji="0" lang="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CERTIFICATO MEDICO</a:t>
            </a:r>
          </a:p>
          <a:p>
            <a:pPr marL="0" marR="0" lvl="0" indent="0" algn="just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DEVE ESSERE SEMPRE IN CORSO DI VALIDITA’.</a:t>
            </a:r>
            <a:endParaRPr lang="it" sz="1500" b="1" dirty="0">
              <a:latin typeface="Tahoma"/>
            </a:endParaRPr>
          </a:p>
          <a:p>
            <a:pPr marL="0" marR="0" indent="0" algn="just">
              <a:lnSpc>
                <a:spcPct val="105000"/>
              </a:lnSpc>
            </a:pPr>
            <a:r>
              <a:rPr lang="it" sz="1500" b="1" dirty="0">
                <a:latin typeface="Tahoma"/>
              </a:rPr>
              <a:t>Controllare la scadenza del certificato e pianificarne il rinnovo per tempo</a:t>
            </a:r>
          </a:p>
          <a:p>
            <a:pPr marL="0" marR="0" indent="0" algn="just">
              <a:lnSpc>
                <a:spcPct val="105000"/>
              </a:lnSpc>
            </a:pPr>
            <a:endParaRPr lang="it" sz="1500" b="1" dirty="0">
              <a:latin typeface="Tahoma"/>
            </a:endParaRPr>
          </a:p>
          <a:p>
            <a:pPr algn="just">
              <a:lnSpc>
                <a:spcPct val="105000"/>
              </a:lnSpc>
            </a:pPr>
            <a:r>
              <a:rPr lang="it" sz="1500" dirty="0">
                <a:latin typeface="Tahoma"/>
              </a:rPr>
              <a:t>Scannerizzarlo e inserirlo in formato PDF su Sinfonia4You consegnando l’originale in Sezione altrimenti verrà respinto e non sarete designati</a:t>
            </a:r>
          </a:p>
          <a:p>
            <a:pPr marL="0" marR="0" indent="0" algn="just">
              <a:lnSpc>
                <a:spcPct val="105000"/>
              </a:lnSpc>
            </a:pPr>
            <a:endParaRPr lang="it" sz="1500" dirty="0">
              <a:latin typeface="Tahom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141" y="1235137"/>
            <a:ext cx="2593788" cy="147818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115607" y="701239"/>
            <a:ext cx="8367059" cy="33866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it" sz="2800" b="1">
                <a:latin typeface="Arial"/>
              </a:rPr>
              <a:t>ARRIVO AL CAMPO e MODO DI PRESENTARSI</a:t>
            </a:r>
          </a:p>
        </p:txBody>
      </p:sp>
      <p:sp>
        <p:nvSpPr>
          <p:cNvPr id="4" name="Rettangolo 3"/>
          <p:cNvSpPr/>
          <p:nvPr/>
        </p:nvSpPr>
        <p:spPr>
          <a:xfrm>
            <a:off x="1115607" y="2856752"/>
            <a:ext cx="8414871" cy="313764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115000"/>
              </a:lnSpc>
            </a:pPr>
            <a:r>
              <a:rPr lang="it" sz="1600" b="1" dirty="0">
                <a:latin typeface="Arial"/>
              </a:rPr>
              <a:t>L’arrivo con congruo anticipo sull'inizio della gara (il minimo è UN’ORA) è di fondamentale importanza per poter espletare tutte le formalità previste</a:t>
            </a:r>
          </a:p>
          <a:p>
            <a:pPr marL="0" marR="0" indent="0">
              <a:lnSpc>
                <a:spcPct val="118000"/>
              </a:lnSpc>
            </a:pPr>
            <a:endParaRPr lang="it" sz="1600" dirty="0">
              <a:latin typeface="Arial"/>
            </a:endParaRPr>
          </a:p>
          <a:p>
            <a:pPr marL="0" marR="0" indent="0">
              <a:lnSpc>
                <a:spcPct val="118000"/>
              </a:lnSpc>
            </a:pPr>
            <a:r>
              <a:rPr lang="it" sz="1600" dirty="0">
                <a:latin typeface="Arial"/>
              </a:rPr>
              <a:t>Parcheggiate il vostro mezzo nel luogo indicato dal Dirigente responsabile della Società ospitante.</a:t>
            </a:r>
          </a:p>
          <a:p>
            <a:pPr marL="0" marR="0" indent="0">
              <a:lnSpc>
                <a:spcPct val="118000"/>
              </a:lnSpc>
            </a:pPr>
            <a:r>
              <a:rPr lang="it" sz="1600" dirty="0">
                <a:latin typeface="Arial"/>
              </a:rPr>
              <a:t>E’ opportuno fargli notare la mancanza di ammaccature o altro a dimostrazione del buono stato del mezzo. </a:t>
            </a:r>
          </a:p>
          <a:p>
            <a:pPr marL="0" marR="0" indent="0">
              <a:lnSpc>
                <a:spcPct val="118000"/>
              </a:lnSpc>
            </a:pPr>
            <a:r>
              <a:rPr lang="it" sz="1600" dirty="0">
                <a:latin typeface="Arial"/>
              </a:rPr>
              <a:t>Solo in questo modo sarà possibile responsabilizzare la Società per eventuali danni subiti o incidenti che potrebbero verificarsi.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520" y="5388864"/>
            <a:ext cx="1560576" cy="871728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106424" y="722376"/>
            <a:ext cx="8421624" cy="36576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11000"/>
              </a:lnSpc>
              <a:spcAft>
                <a:spcPts val="210"/>
              </a:spcAft>
            </a:pPr>
            <a:r>
              <a:rPr lang="it" sz="1600" b="1" dirty="0">
                <a:solidFill>
                  <a:srgbClr val="FF0000"/>
                </a:solidFill>
                <a:latin typeface="Tahoma"/>
              </a:rPr>
              <a:t>È consentito tenere il cellulare acceso a condizione che lo si utilizzi per il tempo strettamente necessario alle esigenze connesse alla gara (es. chiamate al Pronto AIA o dall’osservatore a fine gara).</a:t>
            </a:r>
          </a:p>
          <a:p>
            <a:pPr marL="0" marR="0" indent="0" algn="just">
              <a:lnSpc>
                <a:spcPct val="111000"/>
              </a:lnSpc>
              <a:spcAft>
                <a:spcPts val="210"/>
              </a:spcAft>
            </a:pPr>
            <a:endParaRPr lang="it" sz="1600" b="1" dirty="0">
              <a:solidFill>
                <a:srgbClr val="FF0000"/>
              </a:solidFill>
              <a:latin typeface="Tahoma"/>
            </a:endParaRPr>
          </a:p>
          <a:p>
            <a:pPr marL="0" marR="0" indent="0" algn="just">
              <a:lnSpc>
                <a:spcPct val="118000"/>
              </a:lnSpc>
              <a:spcAft>
                <a:spcPts val="210"/>
              </a:spcAft>
            </a:pPr>
            <a:r>
              <a:rPr lang="it" sz="1200" dirty="0">
                <a:latin typeface="Tahoma"/>
              </a:rPr>
              <a:t>L’arbitro deve presentarsi al campo vestito in modo consono, evitando di indossare maglie e/o pantaloni sgualciti o strappati</a:t>
            </a:r>
          </a:p>
          <a:p>
            <a:pPr marL="0" marR="0" indent="0" algn="just">
              <a:lnSpc>
                <a:spcPct val="118000"/>
              </a:lnSpc>
              <a:spcAft>
                <a:spcPts val="210"/>
              </a:spcAft>
            </a:pPr>
            <a:endParaRPr lang="it" sz="1200" dirty="0">
              <a:latin typeface="Tahoma"/>
            </a:endParaRPr>
          </a:p>
          <a:p>
            <a:pPr marL="0" marR="0" indent="0" algn="just">
              <a:lnSpc>
                <a:spcPct val="115000"/>
              </a:lnSpc>
              <a:spcAft>
                <a:spcPts val="210"/>
              </a:spcAft>
            </a:pPr>
            <a:r>
              <a:rPr lang="it" sz="1200" b="1" u="sng" dirty="0">
                <a:solidFill>
                  <a:srgbClr val="FF0000"/>
                </a:solidFill>
                <a:latin typeface="Tahoma"/>
              </a:rPr>
              <a:t>E’ vietato</a:t>
            </a:r>
            <a:r>
              <a:rPr lang="it" sz="1200" b="1" dirty="0">
                <a:solidFill>
                  <a:srgbClr val="FF0000"/>
                </a:solidFill>
                <a:latin typeface="Tahoma"/>
              </a:rPr>
              <a:t> presentarsi al campo con orecchini e/o piercing visibili.</a:t>
            </a:r>
          </a:p>
          <a:p>
            <a:pPr marL="0" marR="0" indent="0" algn="just">
              <a:lnSpc>
                <a:spcPct val="111000"/>
              </a:lnSpc>
              <a:spcAft>
                <a:spcPts val="210"/>
              </a:spcAft>
            </a:pPr>
            <a:r>
              <a:rPr lang="it" sz="1200" u="sng" dirty="0">
                <a:latin typeface="Tahoma"/>
              </a:rPr>
              <a:t>E’ consigliato</a:t>
            </a:r>
            <a:r>
              <a:rPr lang="it" sz="1200" dirty="0">
                <a:latin typeface="Tahoma"/>
              </a:rPr>
              <a:t> tenere i capelli corti e in ordine, evitando tassativamente di scendere sul terreno di gioco con fasce o cerchietti. Le ragazze possono raccogliere i capelli in una coda.</a:t>
            </a:r>
          </a:p>
          <a:p>
            <a:pPr marL="0" marR="0" indent="0" algn="just">
              <a:lnSpc>
                <a:spcPct val="118000"/>
              </a:lnSpc>
              <a:spcAft>
                <a:spcPts val="210"/>
              </a:spcAft>
            </a:pPr>
            <a:r>
              <a:rPr lang="it" sz="1200" dirty="0">
                <a:latin typeface="Tahoma"/>
              </a:rPr>
              <a:t>Ricordate sempre che il modo di presentarsi è fondamentale: quando vi vedono è il primo momento in cui giudicano chi siete e di che pasta siete fatti.</a:t>
            </a:r>
          </a:p>
          <a:p>
            <a:pPr marL="0" marR="0" indent="0" algn="just">
              <a:lnSpc>
                <a:spcPct val="115000"/>
              </a:lnSpc>
              <a:spcAft>
                <a:spcPts val="210"/>
              </a:spcAft>
            </a:pPr>
            <a:r>
              <a:rPr lang="it" sz="1200" b="1" u="sng" dirty="0">
                <a:latin typeface="Tahoma"/>
              </a:rPr>
              <a:t>Ricordate che rappresentate sia la FIGC che la vostra Sezione di appartenenza</a:t>
            </a:r>
            <a:r>
              <a:rPr lang="it" sz="1200" b="1" dirty="0">
                <a:latin typeface="Tahoma"/>
              </a:rPr>
              <a:t>.</a:t>
            </a:r>
          </a:p>
          <a:p>
            <a:pPr marL="0" marR="0" indent="0" algn="just">
              <a:lnSpc>
                <a:spcPct val="115000"/>
              </a:lnSpc>
            </a:pPr>
            <a:r>
              <a:rPr lang="it" sz="1200" dirty="0">
                <a:latin typeface="Tahoma"/>
              </a:rPr>
              <a:t>Cercate di essere sempre signorili e riservati, non date confidenza a nessuno, meglio dare sempre del “Lei” evitando toni confidenziali. Evitate di parlare o esprimere opinioni o commenti (men che meno su fatti accaduti ad altri vostri colleghi). Rimanete per quanto possibile all’interno del vostro spogliatoio.</a:t>
            </a:r>
          </a:p>
        </p:txBody>
      </p:sp>
      <p:sp>
        <p:nvSpPr>
          <p:cNvPr id="4" name="Rettangolo 3"/>
          <p:cNvSpPr/>
          <p:nvPr/>
        </p:nvSpPr>
        <p:spPr>
          <a:xfrm>
            <a:off x="1130808" y="4443984"/>
            <a:ext cx="5074920" cy="84734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25000"/>
              </a:lnSpc>
            </a:pPr>
            <a:r>
              <a:rPr lang="it" sz="2800" b="1">
                <a:latin typeface="Arial"/>
              </a:rPr>
              <a:t>RAPPORTI CON I DIRIGENTI E I CALCIATORI</a:t>
            </a:r>
          </a:p>
        </p:txBody>
      </p:sp>
      <p:sp>
        <p:nvSpPr>
          <p:cNvPr id="5" name="Rettangolo 4"/>
          <p:cNvSpPr/>
          <p:nvPr/>
        </p:nvSpPr>
        <p:spPr>
          <a:xfrm>
            <a:off x="1121664" y="5519928"/>
            <a:ext cx="6467856" cy="79857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spcAft>
                <a:spcPts val="210"/>
              </a:spcAft>
            </a:pPr>
            <a:r>
              <a:rPr lang="it" sz="1500" i="1">
                <a:latin typeface="Tahoma"/>
              </a:rPr>
              <a:t>J</a:t>
            </a:r>
            <a:r>
              <a:rPr lang="it" sz="1200">
                <a:latin typeface="Tahoma"/>
              </a:rPr>
              <a:t> Usate sempre signorilità ed educazione. Ricordatevi che siete ospiti.</a:t>
            </a:r>
          </a:p>
          <a:p>
            <a:pPr marL="0" marR="0" indent="0" algn="just">
              <a:spcAft>
                <a:spcPts val="210"/>
              </a:spcAft>
            </a:pPr>
            <a:r>
              <a:rPr lang="it" sz="1500" i="1">
                <a:latin typeface="Tahoma"/>
              </a:rPr>
              <a:t>J</a:t>
            </a:r>
            <a:r>
              <a:rPr lang="it" sz="1200">
                <a:latin typeface="Tahoma"/>
              </a:rPr>
              <a:t> Trasmettete serenità e tranquillità.</a:t>
            </a:r>
          </a:p>
          <a:p>
            <a:pPr marL="0" marR="0" indent="0" algn="just"/>
            <a:r>
              <a:rPr lang="it" sz="1500" i="1">
                <a:latin typeface="Tahoma"/>
              </a:rPr>
              <a:t>J</a:t>
            </a:r>
            <a:r>
              <a:rPr lang="it" sz="1200">
                <a:latin typeface="Tahoma"/>
              </a:rPr>
              <a:t> Parlate poco, solo il necessario. Non addentratevi in fatti o cose che non conoscete.</a:t>
            </a:r>
          </a:p>
        </p:txBody>
      </p:sp>
      <p:sp>
        <p:nvSpPr>
          <p:cNvPr id="6" name="Rettangolo 5"/>
          <p:cNvSpPr/>
          <p:nvPr/>
        </p:nvSpPr>
        <p:spPr>
          <a:xfrm>
            <a:off x="1121664" y="6382512"/>
            <a:ext cx="8403336" cy="44196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240860" marR="0" indent="-292100">
              <a:lnSpc>
                <a:spcPct val="105000"/>
              </a:lnSpc>
            </a:pPr>
            <a:r>
              <a:rPr lang="it" sz="1500" i="1">
                <a:latin typeface="Tahoma"/>
              </a:rPr>
              <a:t>^</a:t>
            </a:r>
            <a:r>
              <a:rPr lang="it" sz="1200" b="1">
                <a:latin typeface="Tahoma"/>
              </a:rPr>
              <a:t> Evitate contatti attraverso i social network con dirigenti e/o calciatori e NON divulgate informazioni o dati sensibili né vostri né dei colleghi.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106800" y="698196"/>
            <a:ext cx="8418034" cy="299114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spcAft>
                <a:spcPts val="630"/>
              </a:spcAft>
            </a:pPr>
            <a:r>
              <a:rPr lang="it" sz="2800" b="1" dirty="0">
                <a:latin typeface="Arial"/>
              </a:rPr>
              <a:t>RISCALDAMENTO PRE-GARA</a:t>
            </a:r>
          </a:p>
          <a:p>
            <a:pPr marL="0" marR="0" indent="0">
              <a:lnSpc>
                <a:spcPct val="110000"/>
              </a:lnSpc>
              <a:spcAft>
                <a:spcPts val="140"/>
              </a:spcAft>
            </a:pPr>
            <a:endParaRPr lang="it" sz="1200" u="sng" dirty="0">
              <a:latin typeface="Tahoma"/>
            </a:endParaRPr>
          </a:p>
          <a:p>
            <a:pPr marL="0" marR="0" indent="0">
              <a:lnSpc>
                <a:spcPct val="110000"/>
              </a:lnSpc>
              <a:spcAft>
                <a:spcPts val="140"/>
              </a:spcAft>
            </a:pPr>
            <a:r>
              <a:rPr lang="it" sz="1200" u="sng" dirty="0">
                <a:latin typeface="Tahoma"/>
              </a:rPr>
              <a:t>È CONSIGLIATO IN TUTTE LE CATEGORIE</a:t>
            </a:r>
          </a:p>
          <a:p>
            <a:pPr marL="0" marR="0" indent="0">
              <a:lnSpc>
                <a:spcPct val="110000"/>
              </a:lnSpc>
              <a:spcAft>
                <a:spcPts val="140"/>
              </a:spcAft>
            </a:pPr>
            <a:endParaRPr lang="it" sz="1200" dirty="0">
              <a:latin typeface="Tahoma"/>
            </a:endParaRPr>
          </a:p>
          <a:p>
            <a:pPr marL="0" marR="0" indent="0">
              <a:lnSpc>
                <a:spcPct val="118000"/>
              </a:lnSpc>
              <a:spcAft>
                <a:spcPts val="140"/>
              </a:spcAft>
            </a:pPr>
            <a:r>
              <a:rPr lang="it" sz="1200" dirty="0">
                <a:latin typeface="Tahoma"/>
              </a:rPr>
              <a:t>Il riscaldamento va fatto indossando i pantaloncini e i calzettoni della divisa e le scarpe da calcio. La maglietta o giacca della tuta da usare (anche K-way se serve) devono essere quelle sezionali o con logo dell’AIA.</a:t>
            </a:r>
          </a:p>
          <a:p>
            <a:pPr marL="0" marR="0" indent="0">
              <a:lnSpc>
                <a:spcPct val="118000"/>
              </a:lnSpc>
              <a:spcAft>
                <a:spcPts val="140"/>
              </a:spcAft>
            </a:pPr>
            <a:endParaRPr lang="it" sz="1200" dirty="0">
              <a:latin typeface="Tahoma"/>
            </a:endParaRPr>
          </a:p>
          <a:p>
            <a:pPr marL="0" marR="0" indent="0">
              <a:lnSpc>
                <a:spcPct val="118000"/>
              </a:lnSpc>
              <a:spcAft>
                <a:spcPts val="140"/>
              </a:spcAft>
            </a:pPr>
            <a:r>
              <a:rPr lang="it" sz="1200" dirty="0">
                <a:latin typeface="Tahoma"/>
              </a:rPr>
              <a:t>Il riscaldamento va fatto con impegno e serietà per conto proprio, mantenendo le distanze dalle due squadre, e deve durare circa 15/20 minuti alternando corsa lenta, stretching e allunghi.</a:t>
            </a:r>
          </a:p>
          <a:p>
            <a:pPr marL="0" marR="0" indent="0">
              <a:lnSpc>
                <a:spcPct val="115000"/>
              </a:lnSpc>
              <a:spcAft>
                <a:spcPts val="140"/>
              </a:spcAft>
            </a:pPr>
            <a:r>
              <a:rPr lang="it" sz="1200" dirty="0">
                <a:latin typeface="Tahoma"/>
              </a:rPr>
              <a:t>Durante il riscaldamento concentratevi e non fatevi distrarre da nessuno</a:t>
            </a:r>
          </a:p>
          <a:p>
            <a:pPr marL="0" marR="0" indent="0">
              <a:lnSpc>
                <a:spcPct val="115000"/>
              </a:lnSpc>
              <a:spcAft>
                <a:spcPts val="140"/>
              </a:spcAft>
            </a:pPr>
            <a:endParaRPr lang="it" sz="1200" dirty="0">
              <a:latin typeface="Tahoma"/>
            </a:endParaRPr>
          </a:p>
          <a:p>
            <a:pPr marL="0" marR="0" indent="0">
              <a:lnSpc>
                <a:spcPct val="115000"/>
              </a:lnSpc>
              <a:spcAft>
                <a:spcPts val="140"/>
              </a:spcAft>
            </a:pPr>
            <a:r>
              <a:rPr lang="it" sz="1200" dirty="0">
                <a:latin typeface="Tahoma"/>
              </a:rPr>
              <a:t>A non meno di 15 minuti dall’inizio della gara rientrate nello spogliatoio, indossate la maglia della divisa e preparatevi per l’appello avvisando in anticipo le squadre.</a:t>
            </a:r>
          </a:p>
        </p:txBody>
      </p:sp>
      <p:sp>
        <p:nvSpPr>
          <p:cNvPr id="4" name="Rettangolo 3"/>
          <p:cNvSpPr/>
          <p:nvPr/>
        </p:nvSpPr>
        <p:spPr>
          <a:xfrm>
            <a:off x="3717105" y="3939259"/>
            <a:ext cx="3181557" cy="34116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it" sz="2800" b="1" dirty="0">
                <a:latin typeface="Arial"/>
              </a:rPr>
              <a:t>DIVISA E SCARPE</a:t>
            </a:r>
          </a:p>
        </p:txBody>
      </p:sp>
      <p:sp>
        <p:nvSpPr>
          <p:cNvPr id="5" name="Rettangolo 4"/>
          <p:cNvSpPr/>
          <p:nvPr/>
        </p:nvSpPr>
        <p:spPr>
          <a:xfrm>
            <a:off x="1102832" y="4530346"/>
            <a:ext cx="8498368" cy="2154933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11000"/>
              </a:lnSpc>
              <a:spcAft>
                <a:spcPts val="140"/>
              </a:spcAft>
            </a:pPr>
            <a:endParaRPr lang="it" sz="1200" b="1" dirty="0">
              <a:latin typeface="Tahoma"/>
            </a:endParaRPr>
          </a:p>
          <a:p>
            <a:pPr marL="0" marR="0" indent="0" algn="just">
              <a:lnSpc>
                <a:spcPct val="111000"/>
              </a:lnSpc>
              <a:spcAft>
                <a:spcPts val="140"/>
              </a:spcAft>
            </a:pPr>
            <a:r>
              <a:rPr lang="it" sz="1200" b="1" dirty="0">
                <a:latin typeface="Tahoma"/>
              </a:rPr>
              <a:t>E’ obbligatorio utilizzare la divisa a marchio GIVOVA</a:t>
            </a:r>
          </a:p>
          <a:p>
            <a:pPr marL="0" marR="0" indent="0" algn="just">
              <a:lnSpc>
                <a:spcPct val="111000"/>
              </a:lnSpc>
              <a:spcAft>
                <a:spcPts val="140"/>
              </a:spcAft>
            </a:pPr>
            <a:endParaRPr lang="it" sz="1200" dirty="0">
              <a:latin typeface="Tahoma"/>
            </a:endParaRPr>
          </a:p>
          <a:p>
            <a:pPr marL="0" marR="0" indent="0" algn="just">
              <a:lnSpc>
                <a:spcPct val="118000"/>
              </a:lnSpc>
              <a:spcAft>
                <a:spcPts val="140"/>
              </a:spcAft>
            </a:pPr>
            <a:r>
              <a:rPr lang="it" sz="1200" dirty="0">
                <a:latin typeface="Tahoma"/>
              </a:rPr>
              <a:t>Le scarpe devono essere prevalentemente nere e al massimo con un inserto colorato</a:t>
            </a:r>
          </a:p>
          <a:p>
            <a:pPr marL="0" marR="0" indent="0" algn="just">
              <a:lnSpc>
                <a:spcPct val="118000"/>
              </a:lnSpc>
              <a:spcAft>
                <a:spcPts val="140"/>
              </a:spcAft>
            </a:pPr>
            <a:endParaRPr lang="it" sz="1200" dirty="0">
              <a:latin typeface="Tahoma"/>
            </a:endParaRPr>
          </a:p>
          <a:p>
            <a:pPr marL="0" marR="0" indent="0" algn="just">
              <a:lnSpc>
                <a:spcPct val="118000"/>
              </a:lnSpc>
              <a:spcAft>
                <a:spcPts val="140"/>
              </a:spcAft>
            </a:pPr>
            <a:r>
              <a:rPr lang="it" sz="1200" dirty="0">
                <a:latin typeface="Tahoma"/>
              </a:rPr>
              <a:t>Si ricorda che le squadre devono indossare maglie di colore diverso da quella dell’arbitro e diverse da quelle dei portieri</a:t>
            </a:r>
          </a:p>
          <a:p>
            <a:pPr marL="0" marR="0" indent="0" algn="just">
              <a:lnSpc>
                <a:spcPct val="118000"/>
              </a:lnSpc>
              <a:spcAft>
                <a:spcPts val="140"/>
              </a:spcAft>
            </a:pPr>
            <a:endParaRPr lang="it" sz="1200" dirty="0">
              <a:latin typeface="Tahoma"/>
            </a:endParaRPr>
          </a:p>
          <a:p>
            <a:pPr marL="0" marR="0" indent="0" algn="just">
              <a:lnSpc>
                <a:spcPct val="118000"/>
              </a:lnSpc>
              <a:spcAft>
                <a:spcPts val="140"/>
              </a:spcAft>
            </a:pPr>
            <a:r>
              <a:rPr lang="it" sz="1200" dirty="0">
                <a:solidFill>
                  <a:srgbClr val="FF0000"/>
                </a:solidFill>
                <a:latin typeface="Tahoma"/>
              </a:rPr>
              <a:t>Per il controllo dei colori delle maglie le Società dovranno posizionare le mute su un tavolino posto all’esterno della spogliatoio dell’arbitro.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976" y="4248912"/>
            <a:ext cx="5742432" cy="2563368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359408" y="697992"/>
            <a:ext cx="7918704" cy="34137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just"/>
            <a:r>
              <a:rPr lang="it" sz="2800" b="1">
                <a:latin typeface="Arial"/>
              </a:rPr>
              <a:t>IMPRATICABILITA’ DEL TERRENO DI GIOCO</a:t>
            </a:r>
          </a:p>
        </p:txBody>
      </p:sp>
      <p:sp>
        <p:nvSpPr>
          <p:cNvPr id="4" name="Rettangolo 3"/>
          <p:cNvSpPr/>
          <p:nvPr/>
        </p:nvSpPr>
        <p:spPr>
          <a:xfrm>
            <a:off x="1118616" y="1267967"/>
            <a:ext cx="8421624" cy="2842019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8000"/>
              </a:lnSpc>
              <a:spcAft>
                <a:spcPts val="140"/>
              </a:spcAft>
            </a:pPr>
            <a:r>
              <a:rPr lang="it" sz="1600" dirty="0">
                <a:latin typeface="Arial"/>
              </a:rPr>
              <a:t>Ricordatevi che </a:t>
            </a:r>
            <a:r>
              <a:rPr lang="it" sz="1600" b="1" dirty="0">
                <a:latin typeface="Arial"/>
              </a:rPr>
              <a:t>la decisione sull’impraticabilità del terreno di gioco </a:t>
            </a:r>
            <a:r>
              <a:rPr lang="it" sz="1600" dirty="0">
                <a:latin typeface="Arial"/>
              </a:rPr>
              <a:t>in caso di maltempo o per altra causa </a:t>
            </a:r>
            <a:r>
              <a:rPr lang="it" sz="1600" b="1" dirty="0">
                <a:latin typeface="Arial"/>
              </a:rPr>
              <a:t>è di esclusiva competenza dell’arbitro designato a dirigere la gara</a:t>
            </a:r>
            <a:r>
              <a:rPr lang="it" sz="1600" dirty="0">
                <a:latin typeface="Arial"/>
              </a:rPr>
              <a:t>.</a:t>
            </a:r>
          </a:p>
          <a:p>
            <a:pPr marL="0" marR="0" indent="0" algn="just">
              <a:lnSpc>
                <a:spcPct val="112000"/>
              </a:lnSpc>
              <a:spcAft>
                <a:spcPts val="140"/>
              </a:spcAft>
            </a:pPr>
            <a:r>
              <a:rPr lang="it" sz="1600" dirty="0">
                <a:latin typeface="Arial"/>
              </a:rPr>
              <a:t>Il sopralluogo sul terreno di gioco deve essere effettuato:</a:t>
            </a:r>
          </a:p>
          <a:p>
            <a:pPr marL="0" marR="0" indent="0" algn="just">
              <a:lnSpc>
                <a:spcPct val="112000"/>
              </a:lnSpc>
              <a:spcAft>
                <a:spcPts val="140"/>
              </a:spcAft>
            </a:pPr>
            <a:endParaRPr lang="it" sz="1600" dirty="0">
              <a:latin typeface="Arial"/>
            </a:endParaRPr>
          </a:p>
          <a:p>
            <a:pPr marL="285750" marR="0" indent="-285750" algn="just">
              <a:spcAft>
                <a:spcPts val="14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alla presenza dei capitani delle squadre all’orario ufficiale fissato per l’inizio della gara,</a:t>
            </a:r>
          </a:p>
          <a:p>
            <a:pPr marL="249750" marR="0" indent="-285750" algn="just">
              <a:lnSpc>
                <a:spcPct val="109000"/>
              </a:lnSpc>
              <a:spcAft>
                <a:spcPts val="14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dopo la verifica della presenza delle due squadre e l’identificazione dei calciatori indicati nelle distinte.</a:t>
            </a:r>
          </a:p>
          <a:p>
            <a:pPr marL="0" marR="0" indent="0" algn="just">
              <a:lnSpc>
                <a:spcPct val="112000"/>
              </a:lnSpc>
            </a:pPr>
            <a:r>
              <a:rPr lang="it" sz="1600" dirty="0">
                <a:latin typeface="Arial"/>
              </a:rPr>
              <a:t>L’arbitro può effettuare il sopralluogo prima dell’orario ufficiale d’inizio della gara solo nel caso in cui siano presenti i capitani delle squadre e l’impraticabilità sia sicuramente </a:t>
            </a:r>
            <a:r>
              <a:rPr lang="it" sz="1600" u="sng" dirty="0">
                <a:latin typeface="Arial"/>
              </a:rPr>
              <a:t>non</a:t>
            </a:r>
            <a:r>
              <a:rPr lang="it" sz="1600" dirty="0">
                <a:latin typeface="Arial"/>
              </a:rPr>
              <a:t> rimediabile prima dell’orario ufficiale d’inizio.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392" y="1179576"/>
            <a:ext cx="2898648" cy="118262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480" y="3343656"/>
            <a:ext cx="1798320" cy="798576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151888" y="697992"/>
            <a:ext cx="6321552" cy="34137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it" sz="2800" b="1">
                <a:latin typeface="Arial"/>
              </a:rPr>
              <a:t>IDENTIFICAZIONEDEICALCIATORI</a:t>
            </a:r>
          </a:p>
        </p:txBody>
      </p:sp>
      <p:sp>
        <p:nvSpPr>
          <p:cNvPr id="6" name="Rettangolo 5"/>
          <p:cNvSpPr/>
          <p:nvPr/>
        </p:nvSpPr>
        <p:spPr>
          <a:xfrm>
            <a:off x="1121664" y="3093720"/>
            <a:ext cx="8406384" cy="22250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just"/>
            <a:r>
              <a:rPr lang="it" sz="1400">
                <a:latin typeface="Tahoma"/>
              </a:rPr>
              <a:t>I calciatori e le altre persone ammesse nel recinto di gioco devono essere sempre identificate dall’arbitro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112520" y="3319272"/>
            <a:ext cx="6321552" cy="76809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8000"/>
              </a:lnSpc>
              <a:spcAft>
                <a:spcPts val="210"/>
              </a:spcAft>
            </a:pPr>
            <a:r>
              <a:rPr lang="it" sz="1400" dirty="0">
                <a:latin typeface="Tahoma"/>
              </a:rPr>
              <a:t>prima dell’inizio della gara.</a:t>
            </a:r>
          </a:p>
        </p:txBody>
      </p:sp>
      <p:sp>
        <p:nvSpPr>
          <p:cNvPr id="8" name="Rettangolo 7"/>
          <p:cNvSpPr/>
          <p:nvPr/>
        </p:nvSpPr>
        <p:spPr>
          <a:xfrm>
            <a:off x="1115568" y="4212336"/>
            <a:ext cx="8415528" cy="281330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8000"/>
              </a:lnSpc>
              <a:spcAft>
                <a:spcPts val="210"/>
              </a:spcAft>
            </a:pPr>
            <a:r>
              <a:rPr lang="it" sz="1400" dirty="0">
                <a:latin typeface="Tahoma"/>
              </a:rPr>
              <a:t>L’arbitro non dovrà mai pronunciarsi sulla validità dei tesseramenti e non dovrà apportare modifiche alle distinte presentate dalle Società.</a:t>
            </a:r>
          </a:p>
          <a:p>
            <a:pPr marL="0" marR="0" indent="0" algn="just">
              <a:lnSpc>
                <a:spcPct val="107000"/>
              </a:lnSpc>
              <a:spcAft>
                <a:spcPts val="210"/>
              </a:spcAft>
            </a:pPr>
            <a:r>
              <a:rPr lang="it" sz="1400" dirty="0">
                <a:latin typeface="Tahoma"/>
              </a:rPr>
              <a:t>In caso di assenza del Dirigente accompagnatore a firmare la distinta sarà il capitano.</a:t>
            </a:r>
          </a:p>
          <a:p>
            <a:pPr marL="0" marR="0" indent="0" algn="just">
              <a:lnSpc>
                <a:spcPct val="107000"/>
              </a:lnSpc>
              <a:spcAft>
                <a:spcPts val="210"/>
              </a:spcAft>
            </a:pPr>
            <a:endParaRPr lang="it" sz="1400" dirty="0">
              <a:latin typeface="Tahoma"/>
            </a:endParaRPr>
          </a:p>
          <a:p>
            <a:pPr marL="0" marR="0" indent="0" algn="just">
              <a:lnSpc>
                <a:spcPct val="107000"/>
              </a:lnSpc>
              <a:spcAft>
                <a:spcPts val="210"/>
              </a:spcAft>
            </a:pPr>
            <a:r>
              <a:rPr lang="it" sz="1400" dirty="0">
                <a:latin typeface="Tahoma"/>
              </a:rPr>
              <a:t>Controllate sempre la presenza di eventuali oggetti pericolosi (anelli, collane, scaldacollo, ecc.).</a:t>
            </a:r>
          </a:p>
          <a:p>
            <a:pPr marL="0" marR="0" indent="0" algn="just">
              <a:lnSpc>
                <a:spcPct val="107000"/>
              </a:lnSpc>
            </a:pPr>
            <a:endParaRPr lang="it" sz="1400" dirty="0">
              <a:latin typeface="Tahoma"/>
            </a:endParaRPr>
          </a:p>
          <a:p>
            <a:pPr marL="0" marR="0" indent="0" algn="just">
              <a:lnSpc>
                <a:spcPct val="107000"/>
              </a:lnSpc>
            </a:pPr>
            <a:r>
              <a:rPr lang="it" sz="1400" dirty="0">
                <a:latin typeface="Tahoma"/>
              </a:rPr>
              <a:t>Prima di iniziare la gara una copia della distinta di ciascuna squadra deve essere sempre consegnata all’altra con la firma dell’arbitro. A fine gara devono essere consegnate a ciascuna squadra la copia della propria distinta con le crocette in corrispondenza dei calciatori ammoniti/espulsi e l’eventuale rapportino (ove previsto).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112520" y="1328928"/>
            <a:ext cx="8415528" cy="80467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18000"/>
              </a:lnSpc>
            </a:pPr>
            <a:r>
              <a:rPr lang="it" sz="1600" b="1" dirty="0">
                <a:latin typeface="Tahoma"/>
              </a:rPr>
              <a:t>Per quanto riguarda l’ammissione delle tessere dei dirigenti rimangono invariate le disposizioni impartite la scorsa stagione. </a:t>
            </a:r>
          </a:p>
        </p:txBody>
      </p:sp>
      <p:sp>
        <p:nvSpPr>
          <p:cNvPr id="4" name="Rettangolo 3"/>
          <p:cNvSpPr/>
          <p:nvPr/>
        </p:nvSpPr>
        <p:spPr>
          <a:xfrm>
            <a:off x="1100328" y="2902204"/>
            <a:ext cx="8394192" cy="56388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19000"/>
              </a:lnSpc>
            </a:pPr>
            <a:r>
              <a:rPr lang="it" sz="1600" dirty="0">
                <a:latin typeface="Tahoma"/>
              </a:rPr>
              <a:t>Durante l’appello usare signorilità e distacco. Usate voce ferma e fissare negli occhi i calciatori e i dirigenti quando li chiamate.</a:t>
            </a:r>
          </a:p>
        </p:txBody>
      </p:sp>
      <p:sp>
        <p:nvSpPr>
          <p:cNvPr id="5" name="Rettangolo 4"/>
          <p:cNvSpPr/>
          <p:nvPr/>
        </p:nvSpPr>
        <p:spPr>
          <a:xfrm>
            <a:off x="1109472" y="4090416"/>
            <a:ext cx="8418576" cy="15727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19000"/>
              </a:lnSpc>
            </a:pPr>
            <a:endParaRPr lang="it" sz="1600" dirty="0">
              <a:latin typeface="Tahoma"/>
            </a:endParaRPr>
          </a:p>
          <a:p>
            <a:pPr marL="0" marR="0" indent="0" algn="just">
              <a:lnSpc>
                <a:spcPct val="119000"/>
              </a:lnSpc>
            </a:pPr>
            <a:r>
              <a:rPr lang="it" sz="1600" dirty="0">
                <a:latin typeface="Tahoma"/>
              </a:rPr>
              <a:t>Usare sempre il “Lei” ed evitate assolutamente commenti o raccomandazioni.</a:t>
            </a:r>
          </a:p>
          <a:p>
            <a:pPr marL="0" marR="0" indent="0" algn="just">
              <a:lnSpc>
                <a:spcPct val="121000"/>
              </a:lnSpc>
            </a:pPr>
            <a:r>
              <a:rPr lang="it" sz="1600" dirty="0">
                <a:latin typeface="Tahoma"/>
              </a:rPr>
              <a:t>Limitarsi sempre ad un semplice augurio per la gara e ricordarsi sempre che</a:t>
            </a:r>
          </a:p>
          <a:p>
            <a:pPr marL="0" marR="0" indent="0" algn="just">
              <a:lnSpc>
                <a:spcPct val="121000"/>
              </a:lnSpc>
            </a:pPr>
            <a:r>
              <a:rPr lang="it" sz="1600" b="1" u="sng" dirty="0">
                <a:latin typeface="Tahoma"/>
              </a:rPr>
              <a:t>l’arbitro: meno parla meglio è</a:t>
            </a:r>
            <a:r>
              <a:rPr lang="it" sz="1600" dirty="0">
                <a:latin typeface="Tahoma"/>
              </a:rPr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768" y="1109472"/>
            <a:ext cx="1377696" cy="1648968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361944" y="697992"/>
            <a:ext cx="3901440" cy="34137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it" sz="2800" b="1">
                <a:latin typeface="Arial"/>
              </a:rPr>
              <a:t>EVENTUALI RECLAMI</a:t>
            </a:r>
          </a:p>
        </p:txBody>
      </p:sp>
      <p:sp>
        <p:nvSpPr>
          <p:cNvPr id="4" name="Rettangolo 3"/>
          <p:cNvSpPr/>
          <p:nvPr/>
        </p:nvSpPr>
        <p:spPr>
          <a:xfrm>
            <a:off x="1112520" y="2801112"/>
            <a:ext cx="8418576" cy="40111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5000"/>
              </a:lnSpc>
              <a:spcAft>
                <a:spcPts val="350"/>
              </a:spcAft>
            </a:pPr>
            <a:r>
              <a:rPr lang="it" sz="1500">
                <a:latin typeface="Tahoma"/>
              </a:rPr>
              <a:t>Eventuali reclami sulle misure del terreno di gioco, sulla regolarità della segnatura, sulle porte e su tutto ciò che abbia attinenza con il terreno di gioco non dovranno essere presi in considerazione se la Società reclamante non avrà presentato all’arbitro riserva scritta prima dell’inizio della gara.</a:t>
            </a:r>
          </a:p>
          <a:p>
            <a:pPr marL="319600" marR="0" indent="-355600" algn="just" defTabSz="654880">
              <a:lnSpc>
                <a:spcPct val="115000"/>
              </a:lnSpc>
              <a:spcAft>
                <a:spcPts val="350"/>
              </a:spcAft>
              <a:tabLst>
                <a:tab pos="654880" algn="l"/>
              </a:tabLst>
            </a:pPr>
            <a:r>
              <a:rPr lang="it" sz="1200">
                <a:latin typeface="Tahoma"/>
              </a:rPr>
              <a:t>1)	Qualora il capitano di una squadra presenti riserve scritte prima dell’inizio della gara, l’arbitro dovrà provvedere alle opportune verifiche utilizzando gli strumenti che la Società Ospitante dovrà mettergli a disposizione. Se le irregolarità vengono accertate l’arbitro, tramite il capitano, inviterà la Società ospitante ad eliminarle entro un termine ritenuto da lui congruo per portare a termine regolarmente la gara. Se dalle verifiche non risultano irregolarità o tali che queste rientrino nella normale tollerabilità prevista, si darà subito inizio alla gara facendone menzione nel rapporto di gara allegando ad esso le riserve scritte.</a:t>
            </a:r>
          </a:p>
          <a:p>
            <a:pPr marL="319600" marR="0" indent="-355600" algn="just" defTabSz="654880">
              <a:lnSpc>
                <a:spcPct val="118000"/>
              </a:lnSpc>
              <a:spcAft>
                <a:spcPts val="350"/>
              </a:spcAft>
              <a:tabLst>
                <a:tab pos="654880" algn="l"/>
              </a:tabLst>
            </a:pPr>
            <a:r>
              <a:rPr lang="it" sz="1200">
                <a:latin typeface="Tahoma"/>
              </a:rPr>
              <a:t>2)	Se, a seguito di una irregolarità sopravvenuta, una squadra intendesse avanzare riserva a gara già iniziata, potrà farlo solo verbalmente. L’arbitro dovrà prenderne atto alla presenza del capitano della squadra avversaria, procedere alle verifiche e decidere nei modi previsti al precedente punto 1).</a:t>
            </a:r>
          </a:p>
          <a:p>
            <a:pPr marL="319600" marR="0" indent="-355600" algn="just" defTabSz="654880">
              <a:lnSpc>
                <a:spcPct val="118000"/>
              </a:lnSpc>
              <a:spcAft>
                <a:spcPts val="560"/>
              </a:spcAft>
              <a:tabLst>
                <a:tab pos="654880" algn="l"/>
              </a:tabLst>
            </a:pPr>
            <a:r>
              <a:rPr lang="it" sz="1200">
                <a:latin typeface="Tahoma"/>
              </a:rPr>
              <a:t>3)	Nel caso sia l’arbitro stesso a constatare un’irregolarità sopravvenuta o, in occasione di un calcio di rigore, ad accorgersi che il punto del calcio di rigore non è stato segnato alla distanza prevista, farà rettificare il punto anche se in precedenza fosse stato già battuto un calcio di rigore nella medesima porta.</a:t>
            </a:r>
          </a:p>
          <a:p>
            <a:pPr marL="0" marR="0" indent="0" algn="just">
              <a:lnSpc>
                <a:spcPct val="105000"/>
              </a:lnSpc>
            </a:pPr>
            <a:r>
              <a:rPr lang="it" sz="1500">
                <a:latin typeface="Tahoma"/>
              </a:rPr>
              <a:t>Di tutto quanto sopra si dovrà fare menzione nel rapporto di gara.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621" y="1191126"/>
            <a:ext cx="1427747" cy="1728537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585410" y="697831"/>
            <a:ext cx="3429000" cy="340895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it" sz="2800" b="1">
                <a:latin typeface="Arial"/>
              </a:rPr>
              <a:t>TEMPO DI ATTESA</a:t>
            </a:r>
          </a:p>
        </p:txBody>
      </p:sp>
      <p:sp>
        <p:nvSpPr>
          <p:cNvPr id="4" name="Rettangolo 3"/>
          <p:cNvSpPr/>
          <p:nvPr/>
        </p:nvSpPr>
        <p:spPr>
          <a:xfrm>
            <a:off x="1102894" y="1279357"/>
            <a:ext cx="6521116" cy="8382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>
              <a:spcAft>
                <a:spcPts val="350"/>
              </a:spcAft>
            </a:pPr>
            <a:r>
              <a:rPr lang="it" sz="1200" dirty="0">
                <a:latin typeface="Tahoma"/>
              </a:rPr>
              <a:t>Tempo di attesa generalmente sempre </a:t>
            </a:r>
            <a:r>
              <a:rPr lang="it" sz="1200" b="1" dirty="0">
                <a:latin typeface="Tahoma"/>
              </a:rPr>
              <a:t>pari alla durata di un tempo di gara tranne che nelle ultime due giornate di campionato ove può essere ridotto (20’)</a:t>
            </a:r>
          </a:p>
        </p:txBody>
      </p:sp>
      <p:sp>
        <p:nvSpPr>
          <p:cNvPr id="5" name="Rettangolo 4"/>
          <p:cNvSpPr/>
          <p:nvPr/>
        </p:nvSpPr>
        <p:spPr>
          <a:xfrm>
            <a:off x="2598821" y="2426368"/>
            <a:ext cx="5442284" cy="340895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it" sz="2800" b="1">
                <a:latin typeface="Arial"/>
              </a:rPr>
              <a:t>MINUTO DI RACCOGLIMENTO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1122947" y="3003884"/>
            <a:ext cx="8398042" cy="208547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>
              <a:spcBef>
                <a:spcPts val="350"/>
              </a:spcBef>
            </a:pPr>
            <a:r>
              <a:rPr lang="it" sz="1200" b="1">
                <a:latin typeface="Tahoma"/>
              </a:rPr>
              <a:t>Nel caso in cui una società richieda un minuto di raccoglimento non preventivamente autorizzato, è obbligatorio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114926" y="3324726"/>
            <a:ext cx="8406063" cy="204537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>
              <a:spcBef>
                <a:spcPts val="350"/>
              </a:spcBef>
            </a:pPr>
            <a:r>
              <a:rPr lang="it" sz="1200" b="1">
                <a:latin typeface="Tahoma"/>
              </a:rPr>
              <a:t>chiamare il Presidente di Sezione </a:t>
            </a:r>
            <a:r>
              <a:rPr lang="it" sz="1200">
                <a:latin typeface="Tahoma"/>
              </a:rPr>
              <a:t>il quale, sentita la FIGC, vi ricontatterà comunicandovi se sarà possibile concedere</a:t>
            </a:r>
          </a:p>
        </p:txBody>
      </p:sp>
      <p:sp>
        <p:nvSpPr>
          <p:cNvPr id="8" name="Rettangolo 7"/>
          <p:cNvSpPr/>
          <p:nvPr/>
        </p:nvSpPr>
        <p:spPr>
          <a:xfrm>
            <a:off x="1118936" y="3641557"/>
            <a:ext cx="6966285" cy="204537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>
              <a:spcBef>
                <a:spcPts val="350"/>
              </a:spcBef>
            </a:pPr>
            <a:r>
              <a:rPr lang="it" sz="1200">
                <a:latin typeface="Tahoma"/>
              </a:rPr>
              <a:t>il minuto richiesto. </a:t>
            </a:r>
            <a:r>
              <a:rPr lang="it" sz="1200" b="1" u="sng">
                <a:latin typeface="Tahoma"/>
              </a:rPr>
              <a:t>In nessun caso potrà essere concesso un minuto di silenzio non autorizzato</a:t>
            </a:r>
            <a:r>
              <a:rPr lang="it" sz="1200">
                <a:latin typeface="Tahoma"/>
              </a:rPr>
              <a:t>.</a:t>
            </a:r>
          </a:p>
        </p:txBody>
      </p:sp>
      <p:sp>
        <p:nvSpPr>
          <p:cNvPr id="9" name="Rettangolo 8"/>
          <p:cNvSpPr/>
          <p:nvPr/>
        </p:nvSpPr>
        <p:spPr>
          <a:xfrm>
            <a:off x="3328736" y="4299284"/>
            <a:ext cx="3990474" cy="34089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it" sz="2800" b="1">
                <a:latin typeface="Arial"/>
              </a:rPr>
              <a:t>DURATA DELLA GARA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1122946" y="4978400"/>
            <a:ext cx="8542421" cy="14865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spcAft>
                <a:spcPts val="700"/>
              </a:spcAft>
            </a:pPr>
            <a:r>
              <a:rPr lang="it" sz="2400" b="1" dirty="0">
                <a:solidFill>
                  <a:srgbClr val="FF0000"/>
                </a:solidFill>
                <a:latin typeface="Tahoma"/>
              </a:rPr>
              <a:t>UNDER 14 e 15: 70’ </a:t>
            </a:r>
            <a:r>
              <a:rPr lang="it" sz="2400" dirty="0">
                <a:solidFill>
                  <a:srgbClr val="FF2600"/>
                </a:solidFill>
                <a:latin typeface="Tahoma"/>
              </a:rPr>
              <a:t>(2 tempi da 35’)</a:t>
            </a:r>
          </a:p>
          <a:p>
            <a:pPr marL="0" marR="0" indent="0" algn="ctr">
              <a:spcAft>
                <a:spcPts val="700"/>
              </a:spcAft>
            </a:pPr>
            <a:r>
              <a:rPr lang="it" sz="2400" b="1" dirty="0">
                <a:solidFill>
                  <a:srgbClr val="FF0000"/>
                </a:solidFill>
                <a:latin typeface="Tahoma"/>
              </a:rPr>
              <a:t>UNDER 16: 80’ </a:t>
            </a:r>
            <a:r>
              <a:rPr lang="it" sz="2400" dirty="0">
                <a:solidFill>
                  <a:srgbClr val="FF2600"/>
                </a:solidFill>
                <a:latin typeface="Tahoma"/>
              </a:rPr>
              <a:t>(2 tempi da 40’)</a:t>
            </a:r>
          </a:p>
          <a:p>
            <a:pPr marL="0" marR="0" indent="0" algn="ctr"/>
            <a:r>
              <a:rPr lang="it" sz="2400" b="1" dirty="0">
                <a:solidFill>
                  <a:srgbClr val="FF0000"/>
                </a:solidFill>
                <a:latin typeface="Tahoma"/>
              </a:rPr>
              <a:t>UNDER 17: 90’ </a:t>
            </a:r>
            <a:r>
              <a:rPr lang="it" sz="2400" dirty="0">
                <a:solidFill>
                  <a:srgbClr val="FF2600"/>
                </a:solidFill>
                <a:latin typeface="Tahoma"/>
              </a:rPr>
              <a:t>(2 tempi da 45’)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12520" y="697992"/>
            <a:ext cx="8418576" cy="574852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spcAft>
                <a:spcPts val="700"/>
              </a:spcAft>
            </a:pPr>
            <a:r>
              <a:rPr lang="it" sz="2800" b="1" dirty="0">
                <a:latin typeface="Arial"/>
              </a:rPr>
              <a:t>PRIMA DI INIZIARE LA GARA</a:t>
            </a:r>
          </a:p>
          <a:p>
            <a:pPr marL="243400" marR="0" indent="-279400">
              <a:spcAft>
                <a:spcPts val="700"/>
              </a:spcAft>
            </a:pPr>
            <a:r>
              <a:rPr lang="it" sz="1500" i="1" dirty="0">
                <a:solidFill>
                  <a:srgbClr val="008000"/>
                </a:solidFill>
                <a:latin typeface="Tahoma"/>
              </a:rPr>
              <a:t>J</a:t>
            </a:r>
            <a:r>
              <a:rPr lang="it" sz="1200" dirty="0">
                <a:solidFill>
                  <a:srgbClr val="008000"/>
                </a:solidFill>
                <a:latin typeface="Tahoma"/>
              </a:rPr>
              <a:t> </a:t>
            </a:r>
            <a:r>
              <a:rPr lang="it" sz="1200" dirty="0">
                <a:latin typeface="Tahoma"/>
              </a:rPr>
              <a:t>Controllare la rete della porta più vicina agli spogliatoi (precedendo le squadre prima della loro uscita dagli spogliatoi).</a:t>
            </a:r>
          </a:p>
          <a:p>
            <a:pPr marL="0" marR="0" indent="0">
              <a:lnSpc>
                <a:spcPct val="94000"/>
              </a:lnSpc>
              <a:spcAft>
                <a:spcPts val="280"/>
              </a:spcAft>
            </a:pPr>
            <a:endParaRPr lang="it" sz="1500" i="1" dirty="0">
              <a:solidFill>
                <a:srgbClr val="008000"/>
              </a:solidFill>
              <a:latin typeface="Tahoma"/>
            </a:endParaRPr>
          </a:p>
          <a:p>
            <a:pPr marL="0" marR="0" indent="0">
              <a:lnSpc>
                <a:spcPct val="94000"/>
              </a:lnSpc>
              <a:spcAft>
                <a:spcPts val="280"/>
              </a:spcAft>
            </a:pPr>
            <a:r>
              <a:rPr lang="it" sz="1500" i="1" dirty="0">
                <a:solidFill>
                  <a:srgbClr val="008000"/>
                </a:solidFill>
                <a:latin typeface="Tahoma"/>
              </a:rPr>
              <a:t>J</a:t>
            </a:r>
            <a:r>
              <a:rPr lang="it" sz="1200" dirty="0">
                <a:solidFill>
                  <a:srgbClr val="008000"/>
                </a:solidFill>
                <a:latin typeface="Tahoma"/>
              </a:rPr>
              <a:t> </a:t>
            </a:r>
            <a:r>
              <a:rPr lang="it" sz="1200" dirty="0">
                <a:latin typeface="Tahoma"/>
              </a:rPr>
              <a:t>Entrare sul terreno di gioco (anche dopo l’intervallo) attenendosi alle seguenti direttive :</a:t>
            </a:r>
          </a:p>
          <a:p>
            <a:pPr marL="243400" marR="0" indent="-279400" algn="just">
              <a:lnSpc>
                <a:spcPct val="97000"/>
              </a:lnSpc>
              <a:spcAft>
                <a:spcPts val="700"/>
              </a:spcAft>
            </a:pPr>
            <a:endParaRPr lang="it" sz="1500" i="1" dirty="0">
              <a:solidFill>
                <a:srgbClr val="008000"/>
              </a:solidFill>
              <a:latin typeface="Tahoma"/>
            </a:endParaRPr>
          </a:p>
          <a:p>
            <a:pPr marL="243400" marR="0" indent="-279400" algn="just">
              <a:lnSpc>
                <a:spcPct val="97000"/>
              </a:lnSpc>
              <a:spcAft>
                <a:spcPts val="700"/>
              </a:spcAft>
            </a:pPr>
            <a:r>
              <a:rPr lang="it" sz="1500" i="1" dirty="0">
                <a:solidFill>
                  <a:srgbClr val="008000"/>
                </a:solidFill>
                <a:latin typeface="Tahoma"/>
              </a:rPr>
              <a:t>J</a:t>
            </a:r>
            <a:r>
              <a:rPr lang="it" sz="1200" dirty="0">
                <a:solidFill>
                  <a:srgbClr val="008000"/>
                </a:solidFill>
                <a:latin typeface="Tahoma"/>
              </a:rPr>
              <a:t> </a:t>
            </a:r>
            <a:r>
              <a:rPr lang="it" sz="1200" dirty="0">
                <a:latin typeface="Tahoma"/>
              </a:rPr>
              <a:t>Salutare il pubblico schierando le squadre al centro del terreno di gioco con fronte rivolta alla tribuna e poi eventualmente dall’altra parte </a:t>
            </a:r>
          </a:p>
          <a:p>
            <a:pPr marL="243400" marR="0" indent="-279400" algn="just">
              <a:lnSpc>
                <a:spcPct val="97000"/>
              </a:lnSpc>
              <a:spcAft>
                <a:spcPts val="700"/>
              </a:spcAft>
            </a:pPr>
            <a:r>
              <a:rPr lang="it" sz="1500" i="1" dirty="0">
                <a:solidFill>
                  <a:srgbClr val="008000"/>
                </a:solidFill>
                <a:latin typeface="Tahoma"/>
              </a:rPr>
              <a:t>J</a:t>
            </a:r>
            <a:r>
              <a:rPr lang="it" sz="1200" dirty="0">
                <a:solidFill>
                  <a:srgbClr val="008000"/>
                </a:solidFill>
                <a:latin typeface="Tahoma"/>
              </a:rPr>
              <a:t> </a:t>
            </a:r>
            <a:r>
              <a:rPr lang="it" sz="1200" dirty="0">
                <a:latin typeface="Tahoma"/>
              </a:rPr>
              <a:t>Procedere al sorteggio con i due capitani </a:t>
            </a:r>
          </a:p>
          <a:p>
            <a:pPr marL="243400" marR="0" indent="-279400" algn="just">
              <a:lnSpc>
                <a:spcPct val="97000"/>
              </a:lnSpc>
              <a:spcAft>
                <a:spcPts val="700"/>
              </a:spcAft>
            </a:pPr>
            <a:endParaRPr lang="it" sz="1200" i="1" dirty="0">
              <a:solidFill>
                <a:srgbClr val="008000"/>
              </a:solidFill>
              <a:latin typeface="Tahoma"/>
            </a:endParaRPr>
          </a:p>
          <a:p>
            <a:pPr marL="243400" marR="0" indent="-279400" algn="just">
              <a:lnSpc>
                <a:spcPct val="97000"/>
              </a:lnSpc>
              <a:spcAft>
                <a:spcPts val="700"/>
              </a:spcAft>
            </a:pPr>
            <a:r>
              <a:rPr lang="it" sz="1500" i="1" dirty="0">
                <a:solidFill>
                  <a:srgbClr val="008000"/>
                </a:solidFill>
                <a:latin typeface="Tahoma"/>
              </a:rPr>
              <a:t>J</a:t>
            </a:r>
            <a:r>
              <a:rPr lang="it" sz="1200" dirty="0">
                <a:solidFill>
                  <a:srgbClr val="008000"/>
                </a:solidFill>
                <a:latin typeface="Tahoma"/>
              </a:rPr>
              <a:t> </a:t>
            </a:r>
            <a:r>
              <a:rPr lang="it" sz="1200" dirty="0">
                <a:latin typeface="Tahoma"/>
              </a:rPr>
              <a:t>Controllare la rete non controllata in precedenza (ricordare che il controllo di entrambe le reti va sempre fatto anche prima dell’inizio del secondo tempo).</a:t>
            </a:r>
          </a:p>
          <a:p>
            <a:pPr marL="243400" marR="0" indent="-279400" algn="just">
              <a:lnSpc>
                <a:spcPct val="97000"/>
              </a:lnSpc>
              <a:spcAft>
                <a:spcPts val="700"/>
              </a:spcAft>
            </a:pPr>
            <a:endParaRPr lang="it" sz="1200" dirty="0">
              <a:latin typeface="Tahoma"/>
            </a:endParaRPr>
          </a:p>
          <a:p>
            <a:pPr marL="243400" marR="0" indent="-279400" algn="just">
              <a:lnSpc>
                <a:spcPct val="105000"/>
              </a:lnSpc>
              <a:spcAft>
                <a:spcPts val="700"/>
              </a:spcAft>
            </a:pPr>
            <a:r>
              <a:rPr lang="it" sz="1500" i="1" dirty="0">
                <a:solidFill>
                  <a:srgbClr val="008000"/>
                </a:solidFill>
                <a:latin typeface="Tahoma"/>
              </a:rPr>
              <a:t>J</a:t>
            </a:r>
            <a:r>
              <a:rPr lang="it" sz="1200" dirty="0">
                <a:solidFill>
                  <a:srgbClr val="008000"/>
                </a:solidFill>
                <a:latin typeface="Tahoma"/>
              </a:rPr>
              <a:t> </a:t>
            </a:r>
            <a:r>
              <a:rPr lang="it" sz="1200" dirty="0">
                <a:latin typeface="Tahoma"/>
              </a:rPr>
              <a:t>Controllare le persone ammesse in panchina; verificare la posizione degli assistenti di parte sul terreno di gioco.</a:t>
            </a:r>
          </a:p>
          <a:p>
            <a:pPr marL="243400" marR="0" indent="-279400" algn="just">
              <a:lnSpc>
                <a:spcPct val="105000"/>
              </a:lnSpc>
              <a:spcAft>
                <a:spcPts val="700"/>
              </a:spcAft>
            </a:pPr>
            <a:endParaRPr lang="it" sz="1200" dirty="0">
              <a:latin typeface="Tahoma"/>
            </a:endParaRPr>
          </a:p>
          <a:p>
            <a:pPr marL="243400" marR="0" indent="-279400" algn="just">
              <a:lnSpc>
                <a:spcPct val="105000"/>
              </a:lnSpc>
            </a:pPr>
            <a:r>
              <a:rPr lang="it" sz="1500" i="1" dirty="0">
                <a:solidFill>
                  <a:srgbClr val="008000"/>
                </a:solidFill>
                <a:latin typeface="Tahoma"/>
              </a:rPr>
              <a:t>J</a:t>
            </a:r>
            <a:r>
              <a:rPr lang="it" sz="1200" dirty="0">
                <a:solidFill>
                  <a:srgbClr val="008000"/>
                </a:solidFill>
                <a:latin typeface="Tahoma"/>
              </a:rPr>
              <a:t> </a:t>
            </a:r>
            <a:r>
              <a:rPr lang="it" sz="1200" dirty="0">
                <a:latin typeface="Tahoma"/>
              </a:rPr>
              <a:t>Durante l’intervallo si deve rimanere all’interno del proprio spogliatoio (alla fine del primo tempo custodire sempre il pallone della gara).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27760" y="697992"/>
            <a:ext cx="8403336" cy="526694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spcAft>
                <a:spcPts val="560"/>
              </a:spcAft>
            </a:pPr>
            <a:r>
              <a:rPr lang="it" sz="2800" b="1" dirty="0">
                <a:latin typeface="Arial"/>
              </a:rPr>
              <a:t>DURANTE LA GARA</a:t>
            </a:r>
          </a:p>
          <a:p>
            <a:pPr marL="285750" marR="0" indent="-285750" algn="just">
              <a:lnSpc>
                <a:spcPct val="115000"/>
              </a:lnSpc>
              <a:spcAft>
                <a:spcPts val="77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Cercare di essere sempre sereni e decisi in ogni circostanza della gara, anche in caso di errore è fondamentale non perdere la concentrazione e ripartite subito come se nulla fosse accaduto.</a:t>
            </a:r>
          </a:p>
          <a:p>
            <a:pPr marL="285750" marR="0" indent="-285750" algn="just">
              <a:lnSpc>
                <a:spcPct val="120000"/>
              </a:lnSpc>
              <a:spcAft>
                <a:spcPts val="77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Cercare di adeguare sempre gli interventi all’andamento della gara.</a:t>
            </a:r>
          </a:p>
          <a:p>
            <a:pPr marL="285750" marR="0" indent="-285750" algn="just">
              <a:lnSpc>
                <a:spcPct val="120000"/>
              </a:lnSpc>
              <a:spcAft>
                <a:spcPts val="77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Controllare la regolarità delle riprese di gioco, senza eccedere in pignolerie inutili (è inutile ed irritante spostare il pallone avanti e indietro di pochi centimetri).</a:t>
            </a:r>
          </a:p>
          <a:p>
            <a:pPr marL="285750" marR="0" indent="-285750" algn="just">
              <a:lnSpc>
                <a:spcPct val="120000"/>
              </a:lnSpc>
              <a:spcAft>
                <a:spcPts val="77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Controllare direttamente le sostituzioni, non lasciare che il subentrante entri sul terreno prima che il calciatore sostituito lo abbia abbandonato;</a:t>
            </a:r>
          </a:p>
          <a:p>
            <a:pPr marL="285750" marR="0" indent="-285750" algn="just">
              <a:lnSpc>
                <a:spcPct val="120000"/>
              </a:lnSpc>
              <a:spcAft>
                <a:spcPts val="77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Controllare le persone ammesse in panchina; non eccedere con richiami inutili e continuati che non portano a nulla.</a:t>
            </a:r>
          </a:p>
          <a:p>
            <a:pPr marL="285750" marR="0" indent="-285750" algn="just">
              <a:lnSpc>
                <a:spcPct val="119000"/>
              </a:lnSpc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Nei calci di punizione dal limite, essere sbrigativi e risoluti nell’esigere il rispetto delle disposizioni regolamentari.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27760" y="996696"/>
            <a:ext cx="8406384" cy="436778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285750" marR="0" indent="-285750" algn="just">
              <a:lnSpc>
                <a:spcPct val="119000"/>
              </a:lnSpc>
              <a:spcAft>
                <a:spcPts val="35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In caso di provvedimento disciplinare mantenere la distanza interpersonale ed esibire il cartellino (che può essere anche accompagnato da poche semplici parole risolute: usare eleganza e signorilità).</a:t>
            </a:r>
          </a:p>
          <a:p>
            <a:pPr marL="285750" marR="0" indent="-285750" algn="just">
              <a:lnSpc>
                <a:spcPct val="119000"/>
              </a:lnSpc>
              <a:spcAft>
                <a:spcPts val="35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Non essere mai provocatori e non reagire alle parole di nessuno.</a:t>
            </a:r>
          </a:p>
          <a:p>
            <a:pPr marL="285750" marR="0" indent="-285750" algn="just">
              <a:lnSpc>
                <a:spcPct val="115000"/>
              </a:lnSpc>
              <a:spcAft>
                <a:spcPts val="35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Non lasciarsi influenzare dal comportamento del pubblico, non usare toni paternalistici, non dimostrarsi accomodanti e soprattutto non prendere mai decisioni compensative.</a:t>
            </a:r>
          </a:p>
          <a:p>
            <a:pPr marL="285750" marR="0" indent="-285750" algn="just">
              <a:lnSpc>
                <a:spcPct val="108000"/>
              </a:lnSpc>
              <a:spcAft>
                <a:spcPts val="56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Fischiare sempre con decisione e in modo forte e secco, tempestivo e uniforme. Non tenere il fischietto sempre in bocca, va tenuto in mano.</a:t>
            </a:r>
          </a:p>
          <a:p>
            <a:pPr marL="285750" marR="0" indent="-285750" algn="just">
              <a:lnSpc>
                <a:spcPct val="113000"/>
              </a:lnSpc>
              <a:spcAft>
                <a:spcPts val="350"/>
              </a:spcAft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Applicare con intelligenza il Regolamento. Ricordarsi che il “vantaggio”, per esser tale, deve essere chiaro, immediato ed efficace, altrimenti è meglio fischiare subito.</a:t>
            </a:r>
          </a:p>
          <a:p>
            <a:pPr marL="285750" marR="0" indent="-285750" algn="just">
              <a:lnSpc>
                <a:spcPct val="113000"/>
              </a:lnSpc>
              <a:buFont typeface="Arial" panose="020B0604020202020204" pitchFamily="34" charset="0"/>
              <a:buChar char="•"/>
            </a:pPr>
            <a:r>
              <a:rPr lang="it" sz="1600" dirty="0">
                <a:latin typeface="Arial"/>
              </a:rPr>
              <a:t>Non tollerare assolutamente la condotta violenta o i falli gravi di gioco, che comportano l’espulsione immediata del colpevole.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011" y="4977732"/>
            <a:ext cx="2089484" cy="1880937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106905" y="697831"/>
            <a:ext cx="8422105" cy="251861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spcAft>
                <a:spcPts val="630"/>
              </a:spcAft>
            </a:pPr>
            <a:r>
              <a:rPr lang="it" sz="2800" b="1" dirty="0">
                <a:latin typeface="Arial"/>
              </a:rPr>
              <a:t>A FINE GARA</a:t>
            </a:r>
          </a:p>
          <a:p>
            <a:pPr marL="0" marR="0" indent="0" algn="just">
              <a:lnSpc>
                <a:spcPct val="109000"/>
              </a:lnSpc>
              <a:spcAft>
                <a:spcPts val="210"/>
              </a:spcAft>
            </a:pPr>
            <a:r>
              <a:rPr lang="it" sz="1600" dirty="0">
                <a:latin typeface="Arial"/>
              </a:rPr>
              <a:t>Uscire con serenità dal terreno di gioco senza attardarsi a ascoltare eventuali lagnanze da parte di dirigenti, calciatori, altre componenti.</a:t>
            </a:r>
          </a:p>
          <a:p>
            <a:pPr marL="0" marR="0" indent="0" algn="just">
              <a:lnSpc>
                <a:spcPct val="109000"/>
              </a:lnSpc>
              <a:spcAft>
                <a:spcPts val="210"/>
              </a:spcAft>
            </a:pPr>
            <a:r>
              <a:rPr lang="it" sz="1600" b="1" dirty="0">
                <a:latin typeface="Arial"/>
              </a:rPr>
              <a:t>EVITARE ACCURATAMENTE DI USCIRE CON PERSONE CHE STANNO DAVANTI O AL PROPRIO FIANCO</a:t>
            </a:r>
          </a:p>
          <a:p>
            <a:pPr marL="0" marR="0" indent="0" algn="just">
              <a:lnSpc>
                <a:spcPct val="109000"/>
              </a:lnSpc>
              <a:spcAft>
                <a:spcPts val="210"/>
              </a:spcAft>
            </a:pPr>
            <a:endParaRPr lang="it" sz="1600" dirty="0">
              <a:latin typeface="Arial"/>
            </a:endParaRPr>
          </a:p>
          <a:p>
            <a:pPr marL="0" marR="0" indent="0" algn="just">
              <a:lnSpc>
                <a:spcPct val="109000"/>
              </a:lnSpc>
              <a:spcAft>
                <a:spcPts val="210"/>
              </a:spcAft>
            </a:pPr>
            <a:r>
              <a:rPr lang="it" sz="1600" dirty="0">
                <a:latin typeface="Arial"/>
              </a:rPr>
              <a:t>In caso di incidenti FARSI DA PARTE e prendere nota</a:t>
            </a:r>
          </a:p>
        </p:txBody>
      </p:sp>
      <p:sp>
        <p:nvSpPr>
          <p:cNvPr id="4" name="Rettangolo 3"/>
          <p:cNvSpPr/>
          <p:nvPr/>
        </p:nvSpPr>
        <p:spPr>
          <a:xfrm>
            <a:off x="2175709" y="3577723"/>
            <a:ext cx="6284495" cy="40105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it" sz="2800" b="1" dirty="0">
                <a:latin typeface="Arial"/>
              </a:rPr>
              <a:t>COLLOQUIO CON L'OSSERVATORE</a:t>
            </a:r>
          </a:p>
        </p:txBody>
      </p:sp>
      <p:sp>
        <p:nvSpPr>
          <p:cNvPr id="5" name="Rettangolo 4"/>
          <p:cNvSpPr/>
          <p:nvPr/>
        </p:nvSpPr>
        <p:spPr>
          <a:xfrm>
            <a:off x="1106905" y="4457297"/>
            <a:ext cx="6055895" cy="1880937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285750" marR="0" indent="-285750" algn="just">
              <a:lnSpc>
                <a:spcPct val="97000"/>
              </a:lnSpc>
              <a:spcAft>
                <a:spcPts val="210"/>
              </a:spcAft>
              <a:buFont typeface="Arial" panose="020B0604020202020204" pitchFamily="34" charset="0"/>
              <a:buChar char="•"/>
            </a:pPr>
            <a:r>
              <a:rPr lang="it" sz="1600" b="1" dirty="0">
                <a:solidFill>
                  <a:srgbClr val="FF0000"/>
                </a:solidFill>
                <a:latin typeface="Arial"/>
              </a:rPr>
              <a:t>Spegnere il cellulare</a:t>
            </a:r>
          </a:p>
          <a:p>
            <a:pPr marL="285750" indent="-285750" algn="just">
              <a:lnSpc>
                <a:spcPct val="97000"/>
              </a:lnSpc>
              <a:spcAft>
                <a:spcPts val="210"/>
              </a:spcAft>
              <a:buFont typeface="Arial" panose="020B0604020202020204" pitchFamily="34" charset="0"/>
              <a:buChar char="•"/>
            </a:pPr>
            <a:r>
              <a:rPr lang="it" sz="1600" b="1" dirty="0">
                <a:solidFill>
                  <a:srgbClr val="FF0000"/>
                </a:solidFill>
                <a:latin typeface="Arial"/>
              </a:rPr>
              <a:t>Evitare di spogliarsi, dimostrare disinteresse, farsi la doccia o non improntare il tutto alla massima serenità e disposizione d’animo</a:t>
            </a:r>
          </a:p>
          <a:p>
            <a:pPr marL="285750" marR="0" indent="-285750" algn="just">
              <a:lnSpc>
                <a:spcPct val="92000"/>
              </a:lnSpc>
              <a:buFont typeface="Arial" panose="020B0604020202020204" pitchFamily="34" charset="0"/>
              <a:buChar char="•"/>
            </a:pPr>
            <a:r>
              <a:rPr lang="it" sz="1600" b="1" dirty="0">
                <a:latin typeface="Arial"/>
              </a:rPr>
              <a:t>Durante il colloquio è fondamentale saper ascoltare e fare tesoro dei suggerimenti ricevuti.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2020</Words>
  <Application>Microsoft Office PowerPoint</Application>
  <PresentationFormat>Personalizzato</PresentationFormat>
  <Paragraphs>135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9" baseType="lpstr">
      <vt:lpstr>Arial</vt:lpstr>
      <vt:lpstr>Tahoma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Simone Gardella</dc:creator>
  <cp:lastModifiedBy>Simone Gardella</cp:lastModifiedBy>
  <cp:revision>14</cp:revision>
  <dcterms:modified xsi:type="dcterms:W3CDTF">2024-07-20T09:01:17Z</dcterms:modified>
</cp:coreProperties>
</file>